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6734748-6E9E-4E38-8AC8-81C95BA57A4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A70BFD2-5AB8-4BD8-BD58-4DE99B0B3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748-6E9E-4E38-8AC8-81C95BA57A4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FD2-5AB8-4BD8-BD58-4DE99B0B3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748-6E9E-4E38-8AC8-81C95BA57A4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FD2-5AB8-4BD8-BD58-4DE99B0B3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748-6E9E-4E38-8AC8-81C95BA57A4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FD2-5AB8-4BD8-BD58-4DE99B0B3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748-6E9E-4E38-8AC8-81C95BA57A4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FD2-5AB8-4BD8-BD58-4DE99B0B3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748-6E9E-4E38-8AC8-81C95BA57A4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FD2-5AB8-4BD8-BD58-4DE99B0B3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734748-6E9E-4E38-8AC8-81C95BA57A4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70BFD2-5AB8-4BD8-BD58-4DE99B0B3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6734748-6E9E-4E38-8AC8-81C95BA57A4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A70BFD2-5AB8-4BD8-BD58-4DE99B0B3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748-6E9E-4E38-8AC8-81C95BA57A4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FD2-5AB8-4BD8-BD58-4DE99B0B3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748-6E9E-4E38-8AC8-81C95BA57A4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FD2-5AB8-4BD8-BD58-4DE99B0B3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4748-6E9E-4E38-8AC8-81C95BA57A4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0BFD2-5AB8-4BD8-BD58-4DE99B0B3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6734748-6E9E-4E38-8AC8-81C95BA57A44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A70BFD2-5AB8-4BD8-BD58-4DE99B0B3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920880" cy="18288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</a:t>
            </a:r>
            <a:r>
              <a:rPr lang="ru-RU" sz="3200" dirty="0" smtClean="0"/>
              <a:t>пособы </a:t>
            </a:r>
            <a:r>
              <a:rPr lang="ru-RU" sz="3200" dirty="0" smtClean="0">
                <a:solidFill>
                  <a:srgbClr val="FFC000"/>
                </a:solidFill>
              </a:rPr>
              <a:t>регулирования</a:t>
            </a:r>
            <a:r>
              <a:rPr lang="ru-RU" sz="3200" dirty="0" smtClean="0"/>
              <a:t> и </a:t>
            </a:r>
            <a:r>
              <a:rPr lang="ru-RU" sz="3200" dirty="0" smtClean="0">
                <a:solidFill>
                  <a:srgbClr val="FFC000"/>
                </a:solidFill>
              </a:rPr>
              <a:t>контроля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FF00"/>
                </a:solidFill>
              </a:rPr>
              <a:t>физических нагрузок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во время занятий 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92D050"/>
                </a:solidFill>
              </a:rPr>
              <a:t>физическими упражнениями </a:t>
            </a:r>
            <a:endParaRPr lang="ru-RU" sz="32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4685927"/>
            <a:ext cx="2341240" cy="1944217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99170"/>
            <a:ext cx="5112568" cy="253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97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50"/>
          <a:stretch/>
        </p:blipFill>
        <p:spPr bwMode="auto">
          <a:xfrm>
            <a:off x="0" y="2371725"/>
            <a:ext cx="9144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dirty="0"/>
              <a:t>О том, как организм переносит нагрузку, лучше всего судить по </a:t>
            </a:r>
            <a:r>
              <a:rPr lang="ru-RU" dirty="0" smtClean="0"/>
              <a:t>частоте сердечных </a:t>
            </a:r>
            <a:r>
              <a:rPr lang="ru-RU" dirty="0"/>
              <a:t>сокращений. Пульс измеряют в начале занятия, в </a:t>
            </a:r>
            <a:r>
              <a:rPr lang="ru-RU" dirty="0" smtClean="0"/>
              <a:t>ходе и </a:t>
            </a:r>
            <a:r>
              <a:rPr lang="ru-RU" dirty="0"/>
              <a:t>после выполнения физических </a:t>
            </a:r>
            <a:r>
              <a:rPr lang="ru-RU" dirty="0" smtClean="0"/>
              <a:t>нагрузок (легкая - </a:t>
            </a:r>
            <a:r>
              <a:rPr lang="ru-RU" dirty="0"/>
              <a:t>100— 120 уд./мин, </a:t>
            </a:r>
            <a:r>
              <a:rPr lang="ru-RU" dirty="0" smtClean="0"/>
              <a:t>средняя - </a:t>
            </a:r>
            <a:r>
              <a:rPr lang="ru-RU" dirty="0"/>
              <a:t>130— 150 уд./</a:t>
            </a:r>
            <a:r>
              <a:rPr lang="ru-RU" dirty="0" smtClean="0"/>
              <a:t>мин, большая – свыше 150 </a:t>
            </a:r>
            <a:r>
              <a:rPr lang="ru-RU" dirty="0"/>
              <a:t>уд./</a:t>
            </a:r>
            <a:r>
              <a:rPr lang="ru-RU" dirty="0" smtClean="0"/>
              <a:t>мин).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После </a:t>
            </a:r>
            <a:r>
              <a:rPr lang="ru-RU" dirty="0"/>
              <a:t>урока физической культуры ЧСС у </a:t>
            </a:r>
            <a:r>
              <a:rPr lang="ru-RU" dirty="0" smtClean="0"/>
              <a:t>занимающихся возвращается </a:t>
            </a:r>
            <a:r>
              <a:rPr lang="ru-RU" dirty="0"/>
              <a:t>к исходному уровню через 5— 10 мин.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Для </a:t>
            </a:r>
            <a:r>
              <a:rPr lang="ru-RU" dirty="0"/>
              <a:t>контроля и самоконтроля за переносимостью физических </a:t>
            </a:r>
            <a:r>
              <a:rPr lang="ru-RU" dirty="0" smtClean="0"/>
              <a:t>нагрузок используются </a:t>
            </a:r>
            <a:r>
              <a:rPr lang="ru-RU" dirty="0"/>
              <a:t>и простые функциональные пробы, например </a:t>
            </a:r>
            <a:r>
              <a:rPr lang="ru-RU" dirty="0" smtClean="0"/>
              <a:t>проба с </a:t>
            </a:r>
            <a:r>
              <a:rPr lang="ru-RU" dirty="0"/>
              <a:t>приседаниями. У занимающегося измеряется частота пульса в </a:t>
            </a:r>
            <a:r>
              <a:rPr lang="ru-RU" dirty="0" smtClean="0"/>
              <a:t>покое (исходный </a:t>
            </a:r>
            <a:r>
              <a:rPr lang="ru-RU" dirty="0"/>
              <a:t>уровень), после чего он выполняет </a:t>
            </a:r>
            <a:r>
              <a:rPr lang="ru-RU" dirty="0" smtClean="0"/>
              <a:t>20 приседаний за 30 </a:t>
            </a:r>
            <a:r>
              <a:rPr lang="ru-RU" dirty="0"/>
              <a:t>с. Время восстановления пульса до исходного уровня к 3-й </a:t>
            </a:r>
            <a:r>
              <a:rPr lang="ru-RU" dirty="0" smtClean="0"/>
              <a:t>минуте считается </a:t>
            </a:r>
            <a:r>
              <a:rPr lang="ru-RU" dirty="0"/>
              <a:t>хорошим показателем, к 4— 5-й минуте </a:t>
            </a:r>
            <a:r>
              <a:rPr lang="ru-RU" dirty="0" smtClean="0"/>
              <a:t>- удовлетворительным</a:t>
            </a:r>
            <a:r>
              <a:rPr lang="ru-RU" dirty="0"/>
              <a:t>,</a:t>
            </a:r>
          </a:p>
          <a:p>
            <a:pPr marL="109728" indent="0">
              <a:buNone/>
            </a:pPr>
            <a:r>
              <a:rPr lang="ru-RU" dirty="0"/>
              <a:t>к 6-й минуте и более </a:t>
            </a:r>
            <a:r>
              <a:rPr lang="ru-RU" dirty="0" smtClean="0"/>
              <a:t>- </a:t>
            </a:r>
            <a:r>
              <a:rPr lang="ru-RU" dirty="0"/>
              <a:t>неудовлетворительным.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3702932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Способы измерения пульса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1656184"/>
          </a:xfrm>
        </p:spPr>
        <p:txBody>
          <a:bodyPr/>
          <a:lstStyle/>
          <a:p>
            <a:pPr marL="109728" indent="0">
              <a:buNone/>
            </a:pPr>
            <a:r>
              <a:rPr lang="ru-RU" sz="1800" dirty="0"/>
              <a:t>а</a:t>
            </a:r>
            <a:r>
              <a:rPr lang="ru-RU" sz="1800" dirty="0" smtClean="0"/>
              <a:t>) тремя пальцами на запястье;</a:t>
            </a:r>
          </a:p>
          <a:p>
            <a:pPr marL="109728" indent="0">
              <a:buNone/>
            </a:pPr>
            <a:r>
              <a:rPr lang="ru-RU" sz="1800" dirty="0"/>
              <a:t>б</a:t>
            </a:r>
            <a:r>
              <a:rPr lang="ru-RU" sz="1800" dirty="0" smtClean="0"/>
              <a:t>) большим и указательным пальцем на шее;</a:t>
            </a:r>
          </a:p>
          <a:p>
            <a:pPr marL="109728" indent="0">
              <a:buNone/>
            </a:pPr>
            <a:r>
              <a:rPr lang="ru-RU" sz="1800" dirty="0"/>
              <a:t>в</a:t>
            </a:r>
            <a:r>
              <a:rPr lang="ru-RU" sz="1800" dirty="0" smtClean="0"/>
              <a:t>) кончиками пальцев на виске;</a:t>
            </a:r>
          </a:p>
          <a:p>
            <a:pPr marL="109728" indent="0">
              <a:buNone/>
            </a:pPr>
            <a:r>
              <a:rPr lang="ru-RU" sz="1800" dirty="0"/>
              <a:t>г</a:t>
            </a:r>
            <a:r>
              <a:rPr lang="ru-RU" sz="1800" dirty="0" smtClean="0"/>
              <a:t>) ладонью на груди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6" t="18307" r="75639" b="54503"/>
          <a:stretch/>
        </p:blipFill>
        <p:spPr bwMode="auto">
          <a:xfrm>
            <a:off x="5580112" y="980728"/>
            <a:ext cx="1683166" cy="221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96" t="20850" r="56054" b="46912"/>
          <a:stretch/>
        </p:blipFill>
        <p:spPr bwMode="auto">
          <a:xfrm>
            <a:off x="7589708" y="980728"/>
            <a:ext cx="928048" cy="221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81" t="22243" r="32232" b="46911"/>
          <a:stretch/>
        </p:blipFill>
        <p:spPr bwMode="auto">
          <a:xfrm>
            <a:off x="5796136" y="3191665"/>
            <a:ext cx="1008112" cy="228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82" t="20849" r="8146" b="49897"/>
          <a:stretch/>
        </p:blipFill>
        <p:spPr bwMode="auto">
          <a:xfrm>
            <a:off x="7412287" y="3206509"/>
            <a:ext cx="1282889" cy="200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75689"/>
            <a:ext cx="2808311" cy="71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0939" y="4725144"/>
            <a:ext cx="1969173" cy="192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80" y="3710725"/>
            <a:ext cx="3677614" cy="163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793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99604"/>
            <a:ext cx="6696744" cy="495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/>
              <a:t>Контролировать физическую нагрузку </a:t>
            </a:r>
            <a:r>
              <a:rPr lang="ru-RU" dirty="0" smtClean="0"/>
              <a:t>можно и </a:t>
            </a:r>
            <a:r>
              <a:rPr lang="ru-RU" dirty="0"/>
              <a:t>по частоте дыхания.</a:t>
            </a:r>
          </a:p>
          <a:p>
            <a:pPr marL="109728" indent="0">
              <a:buNone/>
            </a:pPr>
            <a:r>
              <a:rPr lang="ru-RU" dirty="0"/>
              <a:t>В покое частота дыхания человека </a:t>
            </a:r>
            <a:r>
              <a:rPr lang="ru-RU" dirty="0" smtClean="0"/>
              <a:t>обычно составляет 12-16 раз в </a:t>
            </a:r>
            <a:r>
              <a:rPr lang="ru-RU" dirty="0"/>
              <a:t>мин. При физической работе происходит учащение </a:t>
            </a:r>
            <a:r>
              <a:rPr lang="ru-RU" dirty="0" smtClean="0"/>
              <a:t>дыхания (средняя нагрузка </a:t>
            </a:r>
            <a:r>
              <a:rPr lang="ru-RU" dirty="0"/>
              <a:t>до </a:t>
            </a:r>
            <a:r>
              <a:rPr lang="ru-RU" dirty="0" smtClean="0"/>
              <a:t>18-20 </a:t>
            </a:r>
            <a:r>
              <a:rPr lang="ru-RU" dirty="0"/>
              <a:t>раз</a:t>
            </a:r>
            <a:r>
              <a:rPr lang="ru-RU" dirty="0" smtClean="0"/>
              <a:t>, значительная - </a:t>
            </a:r>
            <a:r>
              <a:rPr lang="ru-RU" dirty="0"/>
              <a:t>до </a:t>
            </a:r>
            <a:r>
              <a:rPr lang="ru-RU" dirty="0" smtClean="0"/>
              <a:t>20-30 раз в мин). </a:t>
            </a:r>
            <a:r>
              <a:rPr lang="ru-RU" dirty="0"/>
              <a:t>Подсчитывают частоту дыхания за 30 с, и полученный </a:t>
            </a:r>
            <a:r>
              <a:rPr lang="ru-RU" dirty="0" smtClean="0"/>
              <a:t>результат умножают </a:t>
            </a:r>
            <a:r>
              <a:rPr lang="ru-RU" dirty="0"/>
              <a:t>на два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4923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068960"/>
            <a:ext cx="8229600" cy="1066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5499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6574" y="764704"/>
            <a:ext cx="8229600" cy="1066800"/>
          </a:xfrm>
        </p:spPr>
        <p:txBody>
          <a:bodyPr/>
          <a:lstStyle/>
          <a:p>
            <a:r>
              <a:rPr lang="ru-RU" dirty="0" smtClean="0"/>
              <a:t>Физическая нагрузка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574" y="1988840"/>
            <a:ext cx="8229600" cy="432511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Это </a:t>
            </a:r>
            <a:r>
              <a:rPr lang="ru-RU" dirty="0"/>
              <a:t>определенная мера влияния </a:t>
            </a:r>
            <a:r>
              <a:rPr lang="ru-RU" dirty="0" smtClean="0"/>
              <a:t>физических упражнений </a:t>
            </a:r>
            <a:r>
              <a:rPr lang="ru-RU" dirty="0"/>
              <a:t>на организм </a:t>
            </a:r>
            <a:r>
              <a:rPr lang="ru-RU" dirty="0" smtClean="0"/>
              <a:t>занимающихся.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5200"/>
            <a:ext cx="6667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3213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ru-RU" dirty="0" smtClean="0"/>
              <a:t>Доза нагрузки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21156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Это определенная ее </a:t>
            </a:r>
            <a:r>
              <a:rPr lang="ru-RU" dirty="0"/>
              <a:t>величина, измеряемая параметрами объема и </a:t>
            </a:r>
            <a:r>
              <a:rPr lang="ru-RU" dirty="0" smtClean="0"/>
              <a:t>интенсивности. Дозировать </a:t>
            </a:r>
            <a:r>
              <a:rPr lang="ru-RU" dirty="0"/>
              <a:t>нагрузку </a:t>
            </a:r>
            <a:r>
              <a:rPr lang="ru-RU" dirty="0" smtClean="0"/>
              <a:t>- </a:t>
            </a:r>
            <a:r>
              <a:rPr lang="ru-RU" dirty="0"/>
              <a:t>значит строго регламентировать ее объем и </a:t>
            </a:r>
            <a:r>
              <a:rPr lang="ru-RU" dirty="0" smtClean="0"/>
              <a:t>интенсивность.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9" t="5063" r="3846" b="9734"/>
          <a:stretch/>
        </p:blipFill>
        <p:spPr bwMode="auto">
          <a:xfrm>
            <a:off x="2771800" y="3778549"/>
            <a:ext cx="5400600" cy="30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2693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589" y="1556792"/>
            <a:ext cx="877597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42" y="836712"/>
            <a:ext cx="8229600" cy="5688632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ru-RU" dirty="0"/>
              <a:t>Объем нагрузки определяется количеством выполненных упражнений, затратами времени на занятие, километражем преодоленного расстояния и другими показателями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Интенсивность </a:t>
            </a:r>
            <a:r>
              <a:rPr lang="ru-RU" dirty="0"/>
              <a:t>нагрузки характеризуется показателями темпа и скорости движений, ускорения, частоты сердечных сокращений и др. 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9707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Соотношение </a:t>
            </a:r>
            <a:r>
              <a:rPr lang="ru-RU" dirty="0"/>
              <a:t>между ними при выполнении физических упражнений </a:t>
            </a:r>
            <a:r>
              <a:rPr lang="ru-RU" dirty="0" smtClean="0"/>
              <a:t>– это обратно пропорциональная </a:t>
            </a:r>
            <a:r>
              <a:rPr lang="ru-RU" dirty="0"/>
              <a:t>зависимость: чем больше объем нагрузки, тем меньше ее интенсивность, и наоборот.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64686"/>
            <a:ext cx="5685966" cy="356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446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4752528" cy="6021288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dirty="0" smtClean="0"/>
              <a:t>Способы регулирования </a:t>
            </a:r>
            <a:r>
              <a:rPr lang="ru-RU" dirty="0"/>
              <a:t>физической </a:t>
            </a:r>
            <a:r>
              <a:rPr lang="ru-RU" dirty="0" smtClean="0"/>
              <a:t>нагрузки:</a:t>
            </a:r>
            <a:endParaRPr lang="ru-RU" dirty="0"/>
          </a:p>
          <a:p>
            <a:pPr marL="109728" indent="0">
              <a:buNone/>
            </a:pPr>
            <a:r>
              <a:rPr lang="ru-RU" dirty="0"/>
              <a:t>• изменением количества повторений одного и того же упражнения;</a:t>
            </a:r>
          </a:p>
          <a:p>
            <a:pPr marL="109728" indent="0">
              <a:buNone/>
            </a:pPr>
            <a:r>
              <a:rPr lang="ru-RU" dirty="0"/>
              <a:t>• изменением суммарного количества физических упражнений;</a:t>
            </a:r>
          </a:p>
          <a:p>
            <a:pPr marL="109728" indent="0">
              <a:buNone/>
            </a:pPr>
            <a:r>
              <a:rPr lang="ru-RU" dirty="0"/>
              <a:t>• изменением скорости выполнения одного и того же упражнения;</a:t>
            </a:r>
          </a:p>
          <a:p>
            <a:pPr marL="109728" indent="0">
              <a:buNone/>
            </a:pPr>
            <a:r>
              <a:rPr lang="ru-RU" dirty="0"/>
              <a:t>• увеличением или уменьшением амплитуды движений;</a:t>
            </a:r>
          </a:p>
          <a:p>
            <a:pPr marL="109728" indent="0">
              <a:buNone/>
            </a:pPr>
            <a:r>
              <a:rPr lang="ru-RU" dirty="0"/>
              <a:t>• варьированием величин внешних отягощений (вес </a:t>
            </a:r>
            <a:r>
              <a:rPr lang="ru-RU" dirty="0" smtClean="0"/>
              <a:t>собственного тела</a:t>
            </a:r>
            <a:r>
              <a:rPr lang="ru-RU" dirty="0"/>
              <a:t>, штанга и т. п.);</a:t>
            </a:r>
          </a:p>
          <a:p>
            <a:pPr marL="109728" indent="0">
              <a:buNone/>
            </a:pPr>
            <a:r>
              <a:rPr lang="ru-RU" dirty="0"/>
              <a:t>• выполнением упражнений в усложненных или облегченных </a:t>
            </a:r>
            <a:r>
              <a:rPr lang="ru-RU" dirty="0" smtClean="0"/>
              <a:t>условиях (бег </a:t>
            </a:r>
            <a:r>
              <a:rPr lang="ru-RU" dirty="0"/>
              <a:t>в горку и бег под горку, бег по ветру и бег против ветра</a:t>
            </a:r>
          </a:p>
          <a:p>
            <a:pPr marL="109728" indent="0">
              <a:buNone/>
            </a:pPr>
            <a:r>
              <a:rPr lang="ru-RU" dirty="0"/>
              <a:t>и т. д</a:t>
            </a:r>
            <a:r>
              <a:rPr lang="ru-RU" dirty="0" smtClean="0"/>
              <a:t>.);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11" r="15905"/>
          <a:stretch/>
        </p:blipFill>
        <p:spPr bwMode="auto">
          <a:xfrm>
            <a:off x="4979879" y="2348880"/>
            <a:ext cx="4150204" cy="495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8526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340768"/>
            <a:ext cx="4824536" cy="5040560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ru-RU" sz="2000" dirty="0" smtClean="0"/>
              <a:t>• изменением </a:t>
            </a:r>
            <a:r>
              <a:rPr lang="ru-RU" sz="2000" dirty="0"/>
              <a:t>исходных положений (выпрыгивания вверх из </a:t>
            </a:r>
            <a:r>
              <a:rPr lang="ru-RU" sz="2000" dirty="0" err="1" smtClean="0"/>
              <a:t>полуприседа</a:t>
            </a:r>
            <a:r>
              <a:rPr lang="ru-RU" sz="2000" dirty="0" smtClean="0"/>
              <a:t> и приседа</a:t>
            </a:r>
            <a:r>
              <a:rPr lang="ru-RU" sz="2000" dirty="0"/>
              <a:t>, сгибание и разгибание рук в упоре лежа </a:t>
            </a:r>
            <a:r>
              <a:rPr lang="ru-RU" sz="2000" dirty="0" smtClean="0"/>
              <a:t>с положением </a:t>
            </a:r>
            <a:r>
              <a:rPr lang="ru-RU" sz="2000" dirty="0"/>
              <a:t>ног на полу и на гимнастической скамейке и т. д</a:t>
            </a:r>
            <a:r>
              <a:rPr lang="ru-RU" sz="2000" dirty="0" smtClean="0"/>
              <a:t>.); </a:t>
            </a:r>
          </a:p>
          <a:p>
            <a:pPr marL="109728" indent="0" algn="r">
              <a:buNone/>
            </a:pPr>
            <a:r>
              <a:rPr lang="ru-RU" sz="2000" dirty="0" smtClean="0"/>
              <a:t>• изменением длины дистанций </a:t>
            </a:r>
            <a:r>
              <a:rPr lang="ru-RU" sz="2000" dirty="0"/>
              <a:t>в беге, плавании, в беге на лыжах;</a:t>
            </a:r>
          </a:p>
          <a:p>
            <a:pPr marL="109728" indent="0" algn="r">
              <a:buNone/>
            </a:pPr>
            <a:r>
              <a:rPr lang="ru-RU" sz="2000" dirty="0" smtClean="0"/>
              <a:t>• проведением </a:t>
            </a:r>
            <a:r>
              <a:rPr lang="ru-RU" sz="2000" dirty="0"/>
              <a:t>занятий на обычной, увеличенной или </a:t>
            </a:r>
            <a:r>
              <a:rPr lang="ru-RU" sz="2000" dirty="0" smtClean="0"/>
              <a:t>уменьшенной площадке</a:t>
            </a:r>
            <a:r>
              <a:rPr lang="ru-RU" sz="2000" dirty="0"/>
              <a:t>;</a:t>
            </a:r>
          </a:p>
          <a:p>
            <a:pPr marL="109728" indent="0" algn="r">
              <a:buNone/>
            </a:pPr>
            <a:r>
              <a:rPr lang="ru-RU" sz="2000" dirty="0"/>
              <a:t>• увеличением или уменьшением времени и характера отдыха </a:t>
            </a:r>
            <a:r>
              <a:rPr lang="ru-RU" sz="2000" dirty="0" smtClean="0"/>
              <a:t>между выполнением </a:t>
            </a:r>
            <a:r>
              <a:rPr lang="ru-RU" sz="2000" dirty="0"/>
              <a:t>упражнений.</a:t>
            </a:r>
          </a:p>
          <a:p>
            <a:pPr marL="109728" indent="0" algn="r">
              <a:buNone/>
            </a:pP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59"/>
          <a:stretch/>
        </p:blipFill>
        <p:spPr bwMode="auto">
          <a:xfrm>
            <a:off x="-1" y="548680"/>
            <a:ext cx="3820663" cy="618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0867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528392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dirty="0"/>
              <a:t>Физическую нагрузку контролируют по внешним и внутренним </a:t>
            </a:r>
            <a:r>
              <a:rPr lang="ru-RU" dirty="0" smtClean="0"/>
              <a:t>признакам утомления и частоте </a:t>
            </a:r>
            <a:r>
              <a:rPr lang="ru-RU" dirty="0"/>
              <a:t>сердечных </a:t>
            </a:r>
            <a:r>
              <a:rPr lang="ru-RU" dirty="0" smtClean="0"/>
              <a:t>сокращений.</a:t>
            </a:r>
          </a:p>
          <a:p>
            <a:pPr marL="109728" indent="0">
              <a:buNone/>
            </a:pPr>
            <a:r>
              <a:rPr lang="ru-RU" dirty="0" smtClean="0"/>
              <a:t>Утомление - </a:t>
            </a:r>
            <a:r>
              <a:rPr lang="ru-RU" dirty="0"/>
              <a:t>это состояние организма, возникающее под </a:t>
            </a:r>
            <a:r>
              <a:rPr lang="ru-RU" dirty="0" smtClean="0"/>
              <a:t>влиянием работы и характеризующееся </a:t>
            </a:r>
            <a:r>
              <a:rPr lang="ru-RU" dirty="0"/>
              <a:t>временным </a:t>
            </a:r>
            <a:r>
              <a:rPr lang="ru-RU" dirty="0" smtClean="0"/>
              <a:t>снижением работоспособности</a:t>
            </a:r>
            <a:r>
              <a:rPr lang="ru-RU" dirty="0"/>
              <a:t>.</a:t>
            </a:r>
          </a:p>
          <a:p>
            <a:pPr marL="109728" indent="0">
              <a:buNone/>
            </a:pPr>
            <a:r>
              <a:rPr lang="ru-RU" dirty="0" smtClean="0"/>
              <a:t>Его внешние признаки: изменение </a:t>
            </a:r>
            <a:r>
              <a:rPr lang="ru-RU" dirty="0"/>
              <a:t>цвета </a:t>
            </a:r>
            <a:r>
              <a:rPr lang="ru-RU" dirty="0" smtClean="0"/>
              <a:t>кожи, повышенное </a:t>
            </a:r>
            <a:r>
              <a:rPr lang="ru-RU" dirty="0"/>
              <a:t>выделение пота, нарушение ритма дыхания, нарушение </a:t>
            </a:r>
            <a:r>
              <a:rPr lang="ru-RU" dirty="0" smtClean="0"/>
              <a:t>координации движений</a:t>
            </a:r>
            <a:r>
              <a:rPr lang="ru-RU" dirty="0"/>
              <a:t>. </a:t>
            </a:r>
            <a:r>
              <a:rPr lang="ru-RU" dirty="0" smtClean="0"/>
              <a:t>При очень большой нагрузке наблюдается чрезмерное </a:t>
            </a:r>
            <a:r>
              <a:rPr lang="ru-RU" dirty="0"/>
              <a:t>покраснение тела, посинение кожи вокруг губ, </a:t>
            </a:r>
            <a:r>
              <a:rPr lang="ru-RU" dirty="0" smtClean="0"/>
              <a:t>обильное потоотделение</a:t>
            </a:r>
            <a:r>
              <a:rPr lang="ru-RU" dirty="0"/>
              <a:t>, появляется одышка, нарушается координация движений.</a:t>
            </a:r>
          </a:p>
          <a:p>
            <a:pPr marL="109728" indent="0">
              <a:buNone/>
            </a:pPr>
            <a:r>
              <a:rPr lang="ru-RU" dirty="0"/>
              <a:t>При появлении этих </a:t>
            </a:r>
            <a:r>
              <a:rPr lang="ru-RU" dirty="0" smtClean="0"/>
              <a:t>признаков </a:t>
            </a:r>
            <a:r>
              <a:rPr lang="ru-RU" dirty="0"/>
              <a:t>надо </a:t>
            </a:r>
            <a:r>
              <a:rPr lang="ru-RU" dirty="0" smtClean="0"/>
              <a:t>прекратить выполнение </a:t>
            </a:r>
            <a:r>
              <a:rPr lang="ru-RU" dirty="0"/>
              <a:t>упражнений и отдохнуть.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70" b="40717"/>
          <a:stretch/>
        </p:blipFill>
        <p:spPr bwMode="auto">
          <a:xfrm>
            <a:off x="0" y="4693840"/>
            <a:ext cx="4736216" cy="13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09"/>
          <a:stretch/>
        </p:blipFill>
        <p:spPr bwMode="auto">
          <a:xfrm>
            <a:off x="4522718" y="4479961"/>
            <a:ext cx="4644902" cy="182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3284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807"/>
          <a:stretch/>
        </p:blipFill>
        <p:spPr bwMode="auto">
          <a:xfrm>
            <a:off x="1835696" y="2276873"/>
            <a:ext cx="5573613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Внутренние признаки: болевые ощущения </a:t>
            </a:r>
            <a:r>
              <a:rPr lang="ru-RU" dirty="0"/>
              <a:t>в мышцах, </a:t>
            </a:r>
            <a:r>
              <a:rPr lang="ru-RU" dirty="0" err="1"/>
              <a:t>подташнивание</a:t>
            </a:r>
            <a:r>
              <a:rPr lang="ru-RU" dirty="0"/>
              <a:t> или даже головокружение. Н</a:t>
            </a:r>
            <a:r>
              <a:rPr lang="ru-RU" dirty="0" smtClean="0"/>
              <a:t>еобходимо </a:t>
            </a:r>
            <a:r>
              <a:rPr lang="ru-RU" dirty="0"/>
              <a:t>прекратить выполнение упражнения, отдохнуть и закончить занятие</a:t>
            </a:r>
            <a:r>
              <a:rPr lang="ru-RU" dirty="0" smtClean="0"/>
              <a:t>.</a:t>
            </a: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2504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207</TotalTime>
  <Words>597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Способы регулирования и контроля  физических нагрузок  во время занятий  физическими упражнениями </vt:lpstr>
      <vt:lpstr>Физическая нагрузка</vt:lpstr>
      <vt:lpstr>Доза нагрузки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Способы измерения пульса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регулирования и контроля физических нагрузок  во время занятий физическими упражнениями</dc:title>
  <dc:creator>Алина</dc:creator>
  <cp:lastModifiedBy>Admin</cp:lastModifiedBy>
  <cp:revision>19</cp:revision>
  <dcterms:created xsi:type="dcterms:W3CDTF">2018-09-19T14:50:09Z</dcterms:created>
  <dcterms:modified xsi:type="dcterms:W3CDTF">2019-03-28T08:44:18Z</dcterms:modified>
</cp:coreProperties>
</file>